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1" r:id="rId5"/>
    <p:sldId id="265" r:id="rId6"/>
    <p:sldId id="266" r:id="rId7"/>
    <p:sldId id="258" r:id="rId8"/>
    <p:sldId id="270" r:id="rId9"/>
    <p:sldId id="271" r:id="rId10"/>
    <p:sldId id="272" r:id="rId11"/>
    <p:sldId id="273" r:id="rId12"/>
    <p:sldId id="274" r:id="rId13"/>
    <p:sldId id="275" r:id="rId14"/>
    <p:sldId id="259" r:id="rId15"/>
    <p:sldId id="260" r:id="rId16"/>
    <p:sldId id="276" r:id="rId17"/>
    <p:sldId id="277" r:id="rId18"/>
    <p:sldId id="278" r:id="rId19"/>
    <p:sldId id="279" r:id="rId20"/>
    <p:sldId id="267" r:id="rId21"/>
    <p:sldId id="280" r:id="rId22"/>
    <p:sldId id="281" r:id="rId23"/>
    <p:sldId id="283" r:id="rId24"/>
    <p:sldId id="282" r:id="rId25"/>
    <p:sldId id="268" r:id="rId26"/>
    <p:sldId id="284" r:id="rId27"/>
    <p:sldId id="286" r:id="rId28"/>
    <p:sldId id="287" r:id="rId29"/>
    <p:sldId id="285" r:id="rId30"/>
    <p:sldId id="2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D0BBB-A6DB-49E3-8B1E-E1469C8606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670F7D2-02FF-49A2-9E9F-36B86AA839D1}">
      <dgm:prSet/>
      <dgm:spPr/>
      <dgm:t>
        <a:bodyPr/>
        <a:lstStyle/>
        <a:p>
          <a:r>
            <a:rPr lang="en-US"/>
            <a:t>Revolution followed by Civil War</a:t>
          </a:r>
        </a:p>
      </dgm:t>
    </dgm:pt>
    <dgm:pt modelId="{E755D64E-CFE9-4337-A369-39F230879473}" type="parTrans" cxnId="{D88CCDFB-33B3-4EA1-A6FA-CF036286E0B5}">
      <dgm:prSet/>
      <dgm:spPr/>
      <dgm:t>
        <a:bodyPr/>
        <a:lstStyle/>
        <a:p>
          <a:endParaRPr lang="en-US"/>
        </a:p>
      </dgm:t>
    </dgm:pt>
    <dgm:pt modelId="{307F9BEF-A013-44D2-A093-277B42571106}" type="sibTrans" cxnId="{D88CCDFB-33B3-4EA1-A6FA-CF036286E0B5}">
      <dgm:prSet/>
      <dgm:spPr/>
      <dgm:t>
        <a:bodyPr/>
        <a:lstStyle/>
        <a:p>
          <a:endParaRPr lang="en-US"/>
        </a:p>
      </dgm:t>
    </dgm:pt>
    <dgm:pt modelId="{FFF064C9-80E4-4B11-B90A-A3D6010595CD}">
      <dgm:prSet/>
      <dgm:spPr/>
      <dgm:t>
        <a:bodyPr/>
        <a:lstStyle/>
        <a:p>
          <a:r>
            <a:rPr lang="en-US"/>
            <a:t>Until 1923 Bolsheviks believed they had fired the opening shot in a world socialist revolution</a:t>
          </a:r>
        </a:p>
      </dgm:t>
    </dgm:pt>
    <dgm:pt modelId="{DBC592D3-FC0F-490B-836C-5AFC6AB421D3}" type="parTrans" cxnId="{FECA2A62-FFE1-4407-A33C-F7C927F6F05E}">
      <dgm:prSet/>
      <dgm:spPr/>
      <dgm:t>
        <a:bodyPr/>
        <a:lstStyle/>
        <a:p>
          <a:endParaRPr lang="en-US"/>
        </a:p>
      </dgm:t>
    </dgm:pt>
    <dgm:pt modelId="{0931B55D-648F-4992-894A-626767D05E24}" type="sibTrans" cxnId="{FECA2A62-FFE1-4407-A33C-F7C927F6F05E}">
      <dgm:prSet/>
      <dgm:spPr/>
      <dgm:t>
        <a:bodyPr/>
        <a:lstStyle/>
        <a:p>
          <a:endParaRPr lang="en-US"/>
        </a:p>
      </dgm:t>
    </dgm:pt>
    <dgm:pt modelId="{E3843296-D90E-4E4C-8C1B-4BB4E93F3DF0}">
      <dgm:prSet/>
      <dgm:spPr/>
      <dgm:t>
        <a:bodyPr/>
        <a:lstStyle/>
        <a:p>
          <a:r>
            <a:rPr lang="en-US"/>
            <a:t>Left movements worldwide had a new symbol of hope</a:t>
          </a:r>
        </a:p>
      </dgm:t>
    </dgm:pt>
    <dgm:pt modelId="{AEC48DA8-8A85-402E-9286-9EE9AAB09BA9}" type="parTrans" cxnId="{375C8C70-A0A9-43B4-8EEB-CEB2904CAF5F}">
      <dgm:prSet/>
      <dgm:spPr/>
      <dgm:t>
        <a:bodyPr/>
        <a:lstStyle/>
        <a:p>
          <a:endParaRPr lang="en-US"/>
        </a:p>
      </dgm:t>
    </dgm:pt>
    <dgm:pt modelId="{04A9E022-9C95-4DB3-A60A-6B1FC300D6C3}" type="sibTrans" cxnId="{375C8C70-A0A9-43B4-8EEB-CEB2904CAF5F}">
      <dgm:prSet/>
      <dgm:spPr/>
      <dgm:t>
        <a:bodyPr/>
        <a:lstStyle/>
        <a:p>
          <a:endParaRPr lang="en-US"/>
        </a:p>
      </dgm:t>
    </dgm:pt>
    <dgm:pt modelId="{1005A189-8BA0-40D5-A367-602C6A2CDB97}" type="pres">
      <dgm:prSet presAssocID="{10BD0BBB-A6DB-49E3-8B1E-E1469C860675}" presName="root" presStyleCnt="0">
        <dgm:presLayoutVars>
          <dgm:dir/>
          <dgm:resizeHandles val="exact"/>
        </dgm:presLayoutVars>
      </dgm:prSet>
      <dgm:spPr/>
    </dgm:pt>
    <dgm:pt modelId="{B4443981-76F3-436A-9E06-A90E6474F5F7}" type="pres">
      <dgm:prSet presAssocID="{2670F7D2-02FF-49A2-9E9F-36B86AA839D1}" presName="compNode" presStyleCnt="0"/>
      <dgm:spPr/>
    </dgm:pt>
    <dgm:pt modelId="{EDD28720-4FFB-49FD-ACE6-639503E11D9A}" type="pres">
      <dgm:prSet presAssocID="{2670F7D2-02FF-49A2-9E9F-36B86AA839D1}" presName="bgRect" presStyleLbl="bgShp" presStyleIdx="0" presStyleCnt="3"/>
      <dgm:spPr/>
    </dgm:pt>
    <dgm:pt modelId="{136FE6F9-AD5D-4292-B0B1-0B4373B46AFC}" type="pres">
      <dgm:prSet presAssocID="{2670F7D2-02FF-49A2-9E9F-36B86AA839D1}" presName="iconRect" presStyleLbl="node1" presStyleIdx="0" presStyleCnt="3" custFlipVert="1" custScaleX="7005" custScaleY="9855"/>
      <dgm:spPr>
        <a:ln>
          <a:noFill/>
        </a:ln>
      </dgm:spPr>
      <dgm:extLst/>
    </dgm:pt>
    <dgm:pt modelId="{10F269E7-707B-415E-852E-D8C986228A2A}" type="pres">
      <dgm:prSet presAssocID="{2670F7D2-02FF-49A2-9E9F-36B86AA839D1}" presName="spaceRect" presStyleCnt="0"/>
      <dgm:spPr/>
    </dgm:pt>
    <dgm:pt modelId="{14322426-2425-4FB7-AC50-8BFFD4C1A5D3}" type="pres">
      <dgm:prSet presAssocID="{2670F7D2-02FF-49A2-9E9F-36B86AA839D1}" presName="parTx" presStyleLbl="revTx" presStyleIdx="0" presStyleCnt="3">
        <dgm:presLayoutVars>
          <dgm:chMax val="0"/>
          <dgm:chPref val="0"/>
        </dgm:presLayoutVars>
      </dgm:prSet>
      <dgm:spPr/>
    </dgm:pt>
    <dgm:pt modelId="{1236DAC8-41C2-450D-A195-335755D9866A}" type="pres">
      <dgm:prSet presAssocID="{307F9BEF-A013-44D2-A093-277B42571106}" presName="sibTrans" presStyleCnt="0"/>
      <dgm:spPr/>
    </dgm:pt>
    <dgm:pt modelId="{A70ECFC1-EA22-4C4A-96E1-8869B799DF8F}" type="pres">
      <dgm:prSet presAssocID="{FFF064C9-80E4-4B11-B90A-A3D6010595CD}" presName="compNode" presStyleCnt="0"/>
      <dgm:spPr/>
    </dgm:pt>
    <dgm:pt modelId="{73D92DE5-E51C-4EFD-997B-1EC28F761C6F}" type="pres">
      <dgm:prSet presAssocID="{FFF064C9-80E4-4B11-B90A-A3D6010595CD}" presName="bgRect" presStyleLbl="bgShp" presStyleIdx="1" presStyleCnt="3"/>
      <dgm:spPr/>
    </dgm:pt>
    <dgm:pt modelId="{5CD55EFE-7429-454B-8388-AAF94B330E50}" type="pres">
      <dgm:prSet presAssocID="{FFF064C9-80E4-4B11-B90A-A3D6010595CD}" presName="iconRect" presStyleLbl="node1" presStyleIdx="1" presStyleCnt="3" custFlipVert="0" custFlipHor="1" custScaleX="8268" custScaleY="7005"/>
      <dgm:spPr>
        <a:ln>
          <a:noFill/>
        </a:ln>
      </dgm:spPr>
      <dgm:extLst/>
    </dgm:pt>
    <dgm:pt modelId="{D5190AC6-0BA0-4839-B21E-340E348DA7C8}" type="pres">
      <dgm:prSet presAssocID="{FFF064C9-80E4-4B11-B90A-A3D6010595CD}" presName="spaceRect" presStyleCnt="0"/>
      <dgm:spPr/>
    </dgm:pt>
    <dgm:pt modelId="{08C2454A-304C-4345-8BEC-97C057F965D1}" type="pres">
      <dgm:prSet presAssocID="{FFF064C9-80E4-4B11-B90A-A3D6010595CD}" presName="parTx" presStyleLbl="revTx" presStyleIdx="1" presStyleCnt="3">
        <dgm:presLayoutVars>
          <dgm:chMax val="0"/>
          <dgm:chPref val="0"/>
        </dgm:presLayoutVars>
      </dgm:prSet>
      <dgm:spPr/>
    </dgm:pt>
    <dgm:pt modelId="{F829D299-021D-484D-8514-0F23CC72C910}" type="pres">
      <dgm:prSet presAssocID="{0931B55D-648F-4992-894A-626767D05E24}" presName="sibTrans" presStyleCnt="0"/>
      <dgm:spPr/>
    </dgm:pt>
    <dgm:pt modelId="{DBE232AD-A5AD-4AD8-939E-5251B3D80FA8}" type="pres">
      <dgm:prSet presAssocID="{E3843296-D90E-4E4C-8C1B-4BB4E93F3DF0}" presName="compNode" presStyleCnt="0"/>
      <dgm:spPr/>
    </dgm:pt>
    <dgm:pt modelId="{513AAE59-26F5-4E70-BDFE-64A5BD612C9F}" type="pres">
      <dgm:prSet presAssocID="{E3843296-D90E-4E4C-8C1B-4BB4E93F3DF0}" presName="bgRect" presStyleLbl="bgShp" presStyleIdx="2" presStyleCnt="3"/>
      <dgm:spPr/>
    </dgm:pt>
    <dgm:pt modelId="{1678F267-8DB8-45F8-8251-E403536C1E15}" type="pres">
      <dgm:prSet presAssocID="{E3843296-D90E-4E4C-8C1B-4BB4E93F3DF0}" presName="iconRect" presStyleLbl="node1" presStyleIdx="2" presStyleCnt="3" custFlipVert="1" custFlipHor="0" custScaleX="16389" custScaleY="7005"/>
      <dgm:spPr>
        <a:ln>
          <a:noFill/>
        </a:ln>
      </dgm:spPr>
      <dgm:extLst/>
    </dgm:pt>
    <dgm:pt modelId="{3C3F81C1-21A8-493C-843E-9896DAC6C95A}" type="pres">
      <dgm:prSet presAssocID="{E3843296-D90E-4E4C-8C1B-4BB4E93F3DF0}" presName="spaceRect" presStyleCnt="0"/>
      <dgm:spPr/>
    </dgm:pt>
    <dgm:pt modelId="{3CFE7AE2-E00E-4047-9F2B-A057AB8DA0F0}" type="pres">
      <dgm:prSet presAssocID="{E3843296-D90E-4E4C-8C1B-4BB4E93F3DF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4E722F-F28C-4764-A89C-0DCE7C7EBD54}" type="presOf" srcId="{E3843296-D90E-4E4C-8C1B-4BB4E93F3DF0}" destId="{3CFE7AE2-E00E-4047-9F2B-A057AB8DA0F0}" srcOrd="0" destOrd="0" presId="urn:microsoft.com/office/officeart/2018/2/layout/IconVerticalSolidList"/>
    <dgm:cxn modelId="{FECA2A62-FFE1-4407-A33C-F7C927F6F05E}" srcId="{10BD0BBB-A6DB-49E3-8B1E-E1469C860675}" destId="{FFF064C9-80E4-4B11-B90A-A3D6010595CD}" srcOrd="1" destOrd="0" parTransId="{DBC592D3-FC0F-490B-836C-5AFC6AB421D3}" sibTransId="{0931B55D-648F-4992-894A-626767D05E24}"/>
    <dgm:cxn modelId="{375C8C70-A0A9-43B4-8EEB-CEB2904CAF5F}" srcId="{10BD0BBB-A6DB-49E3-8B1E-E1469C860675}" destId="{E3843296-D90E-4E4C-8C1B-4BB4E93F3DF0}" srcOrd="2" destOrd="0" parTransId="{AEC48DA8-8A85-402E-9286-9EE9AAB09BA9}" sibTransId="{04A9E022-9C95-4DB3-A60A-6B1FC300D6C3}"/>
    <dgm:cxn modelId="{E018D856-BACD-42B4-84AF-D5F581D41C94}" type="presOf" srcId="{10BD0BBB-A6DB-49E3-8B1E-E1469C860675}" destId="{1005A189-8BA0-40D5-A367-602C6A2CDB97}" srcOrd="0" destOrd="0" presId="urn:microsoft.com/office/officeart/2018/2/layout/IconVerticalSolidList"/>
    <dgm:cxn modelId="{6C44109A-BE37-416E-802E-6DDCC28536EA}" type="presOf" srcId="{2670F7D2-02FF-49A2-9E9F-36B86AA839D1}" destId="{14322426-2425-4FB7-AC50-8BFFD4C1A5D3}" srcOrd="0" destOrd="0" presId="urn:microsoft.com/office/officeart/2018/2/layout/IconVerticalSolidList"/>
    <dgm:cxn modelId="{B360A1CD-7E05-4852-A60B-26B438B7BB96}" type="presOf" srcId="{FFF064C9-80E4-4B11-B90A-A3D6010595CD}" destId="{08C2454A-304C-4345-8BEC-97C057F965D1}" srcOrd="0" destOrd="0" presId="urn:microsoft.com/office/officeart/2018/2/layout/IconVerticalSolidList"/>
    <dgm:cxn modelId="{D88CCDFB-33B3-4EA1-A6FA-CF036286E0B5}" srcId="{10BD0BBB-A6DB-49E3-8B1E-E1469C860675}" destId="{2670F7D2-02FF-49A2-9E9F-36B86AA839D1}" srcOrd="0" destOrd="0" parTransId="{E755D64E-CFE9-4337-A369-39F230879473}" sibTransId="{307F9BEF-A013-44D2-A093-277B42571106}"/>
    <dgm:cxn modelId="{A2A34F67-1DAE-4006-87D4-EA9E7E2400FB}" type="presParOf" srcId="{1005A189-8BA0-40D5-A367-602C6A2CDB97}" destId="{B4443981-76F3-436A-9E06-A90E6474F5F7}" srcOrd="0" destOrd="0" presId="urn:microsoft.com/office/officeart/2018/2/layout/IconVerticalSolidList"/>
    <dgm:cxn modelId="{B5A83BAF-FA27-426D-803E-B21472594F90}" type="presParOf" srcId="{B4443981-76F3-436A-9E06-A90E6474F5F7}" destId="{EDD28720-4FFB-49FD-ACE6-639503E11D9A}" srcOrd="0" destOrd="0" presId="urn:microsoft.com/office/officeart/2018/2/layout/IconVerticalSolidList"/>
    <dgm:cxn modelId="{A764408A-4ABE-4617-8C27-53099ADA0FEB}" type="presParOf" srcId="{B4443981-76F3-436A-9E06-A90E6474F5F7}" destId="{136FE6F9-AD5D-4292-B0B1-0B4373B46AFC}" srcOrd="1" destOrd="0" presId="urn:microsoft.com/office/officeart/2018/2/layout/IconVerticalSolidList"/>
    <dgm:cxn modelId="{CE57CF61-B2DC-4D2B-927B-58B0985E0B56}" type="presParOf" srcId="{B4443981-76F3-436A-9E06-A90E6474F5F7}" destId="{10F269E7-707B-415E-852E-D8C986228A2A}" srcOrd="2" destOrd="0" presId="urn:microsoft.com/office/officeart/2018/2/layout/IconVerticalSolidList"/>
    <dgm:cxn modelId="{47267BC8-90D1-43FD-B2A0-469AA1B21A5B}" type="presParOf" srcId="{B4443981-76F3-436A-9E06-A90E6474F5F7}" destId="{14322426-2425-4FB7-AC50-8BFFD4C1A5D3}" srcOrd="3" destOrd="0" presId="urn:microsoft.com/office/officeart/2018/2/layout/IconVerticalSolidList"/>
    <dgm:cxn modelId="{002E76CA-6831-40CE-9246-9FB46B196A9E}" type="presParOf" srcId="{1005A189-8BA0-40D5-A367-602C6A2CDB97}" destId="{1236DAC8-41C2-450D-A195-335755D9866A}" srcOrd="1" destOrd="0" presId="urn:microsoft.com/office/officeart/2018/2/layout/IconVerticalSolidList"/>
    <dgm:cxn modelId="{58994874-A989-4020-866E-C1A06617B112}" type="presParOf" srcId="{1005A189-8BA0-40D5-A367-602C6A2CDB97}" destId="{A70ECFC1-EA22-4C4A-96E1-8869B799DF8F}" srcOrd="2" destOrd="0" presId="urn:microsoft.com/office/officeart/2018/2/layout/IconVerticalSolidList"/>
    <dgm:cxn modelId="{BA1ECDEE-6D2F-4B19-8DC2-40650825F89E}" type="presParOf" srcId="{A70ECFC1-EA22-4C4A-96E1-8869B799DF8F}" destId="{73D92DE5-E51C-4EFD-997B-1EC28F761C6F}" srcOrd="0" destOrd="0" presId="urn:microsoft.com/office/officeart/2018/2/layout/IconVerticalSolidList"/>
    <dgm:cxn modelId="{1F72A67A-0127-4FBC-8790-7A2CB3D52830}" type="presParOf" srcId="{A70ECFC1-EA22-4C4A-96E1-8869B799DF8F}" destId="{5CD55EFE-7429-454B-8388-AAF94B330E50}" srcOrd="1" destOrd="0" presId="urn:microsoft.com/office/officeart/2018/2/layout/IconVerticalSolidList"/>
    <dgm:cxn modelId="{9E7A7BFC-53C8-4E56-9325-90CBF619AF90}" type="presParOf" srcId="{A70ECFC1-EA22-4C4A-96E1-8869B799DF8F}" destId="{D5190AC6-0BA0-4839-B21E-340E348DA7C8}" srcOrd="2" destOrd="0" presId="urn:microsoft.com/office/officeart/2018/2/layout/IconVerticalSolidList"/>
    <dgm:cxn modelId="{2EC1DDA7-8B9A-4109-9EAE-5D08D31EB66E}" type="presParOf" srcId="{A70ECFC1-EA22-4C4A-96E1-8869B799DF8F}" destId="{08C2454A-304C-4345-8BEC-97C057F965D1}" srcOrd="3" destOrd="0" presId="urn:microsoft.com/office/officeart/2018/2/layout/IconVerticalSolidList"/>
    <dgm:cxn modelId="{E4AD8D14-7783-42B1-A65C-6F8CC8BDE1F1}" type="presParOf" srcId="{1005A189-8BA0-40D5-A367-602C6A2CDB97}" destId="{F829D299-021D-484D-8514-0F23CC72C910}" srcOrd="3" destOrd="0" presId="urn:microsoft.com/office/officeart/2018/2/layout/IconVerticalSolidList"/>
    <dgm:cxn modelId="{DE15EED2-658D-4F4A-8F04-30EC67F9B7E0}" type="presParOf" srcId="{1005A189-8BA0-40D5-A367-602C6A2CDB97}" destId="{DBE232AD-A5AD-4AD8-939E-5251B3D80FA8}" srcOrd="4" destOrd="0" presId="urn:microsoft.com/office/officeart/2018/2/layout/IconVerticalSolidList"/>
    <dgm:cxn modelId="{8F896074-441D-49C0-9F0D-FA6E1DC7EB16}" type="presParOf" srcId="{DBE232AD-A5AD-4AD8-939E-5251B3D80FA8}" destId="{513AAE59-26F5-4E70-BDFE-64A5BD612C9F}" srcOrd="0" destOrd="0" presId="urn:microsoft.com/office/officeart/2018/2/layout/IconVerticalSolidList"/>
    <dgm:cxn modelId="{C0A42CA2-C7CA-468B-90A4-AB629DAF926E}" type="presParOf" srcId="{DBE232AD-A5AD-4AD8-939E-5251B3D80FA8}" destId="{1678F267-8DB8-45F8-8251-E403536C1E15}" srcOrd="1" destOrd="0" presId="urn:microsoft.com/office/officeart/2018/2/layout/IconVerticalSolidList"/>
    <dgm:cxn modelId="{090AE900-00C8-4E62-B1CE-FE9FC15533E7}" type="presParOf" srcId="{DBE232AD-A5AD-4AD8-939E-5251B3D80FA8}" destId="{3C3F81C1-21A8-493C-843E-9896DAC6C95A}" srcOrd="2" destOrd="0" presId="urn:microsoft.com/office/officeart/2018/2/layout/IconVerticalSolidList"/>
    <dgm:cxn modelId="{2936C260-4705-4CE7-A5C0-CE3CF71EE5F0}" type="presParOf" srcId="{DBE232AD-A5AD-4AD8-939E-5251B3D80FA8}" destId="{3CFE7AE2-E00E-4047-9F2B-A057AB8DA0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28720-4FFB-49FD-ACE6-639503E11D9A}">
      <dsp:nvSpPr>
        <dsp:cNvPr id="0" name=""/>
        <dsp:cNvSpPr/>
      </dsp:nvSpPr>
      <dsp:spPr>
        <a:xfrm>
          <a:off x="0" y="507"/>
          <a:ext cx="10515600" cy="1186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FE6F9-AD5D-4292-B0B1-0B4373B46AFC}">
      <dsp:nvSpPr>
        <dsp:cNvPr id="0" name=""/>
        <dsp:cNvSpPr/>
      </dsp:nvSpPr>
      <dsp:spPr>
        <a:xfrm flipV="1">
          <a:off x="662462" y="561699"/>
          <a:ext cx="45720" cy="643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22426-2425-4FB7-AC50-8BFFD4C1A5D3}">
      <dsp:nvSpPr>
        <dsp:cNvPr id="0" name=""/>
        <dsp:cNvSpPr/>
      </dsp:nvSpPr>
      <dsp:spPr>
        <a:xfrm>
          <a:off x="1370646" y="507"/>
          <a:ext cx="9144953" cy="118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93" tIns="125593" rIns="125593" bIns="1255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Revolution followed by Civil War</a:t>
          </a:r>
        </a:p>
      </dsp:txBody>
      <dsp:txXfrm>
        <a:off x="1370646" y="507"/>
        <a:ext cx="9144953" cy="1186706"/>
      </dsp:txXfrm>
    </dsp:sp>
    <dsp:sp modelId="{73D92DE5-E51C-4EFD-997B-1EC28F761C6F}">
      <dsp:nvSpPr>
        <dsp:cNvPr id="0" name=""/>
        <dsp:cNvSpPr/>
      </dsp:nvSpPr>
      <dsp:spPr>
        <a:xfrm>
          <a:off x="0" y="1483890"/>
          <a:ext cx="10515600" cy="1186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55EFE-7429-454B-8388-AAF94B330E50}">
      <dsp:nvSpPr>
        <dsp:cNvPr id="0" name=""/>
        <dsp:cNvSpPr/>
      </dsp:nvSpPr>
      <dsp:spPr>
        <a:xfrm flipH="1">
          <a:off x="658341" y="2054383"/>
          <a:ext cx="53964" cy="45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2454A-304C-4345-8BEC-97C057F965D1}">
      <dsp:nvSpPr>
        <dsp:cNvPr id="0" name=""/>
        <dsp:cNvSpPr/>
      </dsp:nvSpPr>
      <dsp:spPr>
        <a:xfrm>
          <a:off x="1370646" y="1483890"/>
          <a:ext cx="9144953" cy="118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93" tIns="125593" rIns="125593" bIns="1255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Until 1923 Bolsheviks believed they had fired the opening shot in a world socialist revolution</a:t>
          </a:r>
        </a:p>
      </dsp:txBody>
      <dsp:txXfrm>
        <a:off x="1370646" y="1483890"/>
        <a:ext cx="9144953" cy="1186706"/>
      </dsp:txXfrm>
    </dsp:sp>
    <dsp:sp modelId="{513AAE59-26F5-4E70-BDFE-64A5BD612C9F}">
      <dsp:nvSpPr>
        <dsp:cNvPr id="0" name=""/>
        <dsp:cNvSpPr/>
      </dsp:nvSpPr>
      <dsp:spPr>
        <a:xfrm>
          <a:off x="0" y="2967274"/>
          <a:ext cx="10515600" cy="11867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8F267-8DB8-45F8-8251-E403536C1E15}">
      <dsp:nvSpPr>
        <dsp:cNvPr id="0" name=""/>
        <dsp:cNvSpPr/>
      </dsp:nvSpPr>
      <dsp:spPr>
        <a:xfrm flipV="1">
          <a:off x="631838" y="3537767"/>
          <a:ext cx="106969" cy="45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E7AE2-E00E-4047-9F2B-A057AB8DA0F0}">
      <dsp:nvSpPr>
        <dsp:cNvPr id="0" name=""/>
        <dsp:cNvSpPr/>
      </dsp:nvSpPr>
      <dsp:spPr>
        <a:xfrm>
          <a:off x="1370646" y="2967274"/>
          <a:ext cx="9144953" cy="118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93" tIns="125593" rIns="125593" bIns="1255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Left movements worldwide had a new symbol of hope</a:t>
          </a:r>
        </a:p>
      </dsp:txBody>
      <dsp:txXfrm>
        <a:off x="1370646" y="2967274"/>
        <a:ext cx="9144953" cy="1186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9D80-8A07-4CB6-883F-3D8DEB1E6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E87B8-9D89-4833-9D26-DAA931288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A7A99-8BCC-4259-A009-38AB6B32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8E21D-F522-4D41-BF0D-51BB0325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AFC86-8D1B-431C-AC08-C8AEC89E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1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B799-8D35-4A54-A281-43402CF8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13283-6055-4BFE-8F91-0CA099A4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68C1E-4757-46C5-BA9E-B5156057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802B7-0575-42D3-AA24-DF51A6CE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1EBDD-F5D3-45DD-845B-B1293FC5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413C5C-CE48-414B-B34C-4D32A60DC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DC9D0-395F-4B8D-A3A0-C7E697701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691DA-8E1D-49AB-81E8-58837A37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0CB25-6534-4A63-B698-6B0FAC40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2471A-482D-4A7C-A2D9-31F1D9DE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2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E2FA-C519-4AC4-B77C-EE779E9B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9C2E-518F-45E1-863B-52500B8C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E018C-2C1B-47C4-AC6A-F7B40476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1866E-580D-43F9-A22D-E9B1ECBD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53795-FF99-4732-AFA0-0F02F6BE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449F-3F3E-4A59-83AB-A813D093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055C1-47D6-4913-9A91-F4DBB5EFF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F1F9A-7864-42CF-A6F6-DF1152513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CCAB7-89DE-4814-B6E3-0794D27F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DE087-7D9D-4D51-8121-2318B4D1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9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DCDC1-7C4E-4255-8454-50EF5E07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D807-9E56-4290-B026-56014E611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9F31A-29BC-425C-8613-042249132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0F18A-DA2B-445F-9FC7-BE97793C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462D9-25C7-4A0A-882A-B0C063F9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948CA-DE97-446E-BAEF-7042692B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9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09FC-B058-4F58-9C75-45B6A44C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AFD5D-EC67-43A6-BDDF-E84084577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D2CF2-4267-4CBC-8452-739A98EFC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5AEFD-6B73-45F4-B4F4-87980FA2D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D9102E-BAA6-49B4-A1CF-96DE93C5B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23767-B379-41A0-ACDD-6DD61AB71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762C69-9D9A-4E41-967C-B1EA867E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418E2A-0841-4E3D-B0EF-6249CEE6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5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3391-2F4A-49A1-AA9C-3E409869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A041F2-3BDD-46FF-96C8-24A8EE16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B3FAA-3CBD-46B8-A5D3-63F99C3F2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313DF-6B1C-49B3-8119-80EE9782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1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518F1-4345-466B-AC03-B3E4B237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6537C-9B8E-4234-B218-C55816BA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B1C5F-A3B6-4F63-AD95-8CD16C94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22CE-C2E4-45E6-AF83-BB87410C2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4DB72-0B09-4AFB-B005-25CA01CE0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FE770-0478-402D-812A-93458F4A6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2FB6-4A48-4680-A2F6-99305CE9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669DA-0E87-4727-BFE3-E40083A1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3CA05-0D5E-4A7A-9A55-F71AB0F7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7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92DE-3DBF-496F-AF20-C7FC5F102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BBFC3-B49C-4F0C-8243-4785DE209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72731-B3F5-4801-8458-3F7F398C8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20BA3-FF36-4E30-8FB4-54BE83579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C9DB8-9278-46B7-8A95-0A8E36AF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D61B-3C01-4F11-94C4-12BDF1F0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BAEAF-9DC7-483F-A123-3207290BC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19542-08AA-4A4E-9A29-C3A6F3C3F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E1AD5-0035-4F7D-BFAB-294AEC6AF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AF5C8-0486-4A4D-AA13-EEB13D324A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13B8B-F10F-4144-B3E1-514389F68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F2EF0-6C1E-49DB-ABF1-1B6DBFDA1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5B6FB-8C9A-4716-BBBD-8CB016D0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87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photo of a person standing in front of a crowd&#10;&#10;Description generated with very high confidence">
            <a:extLst>
              <a:ext uri="{FF2B5EF4-FFF2-40B4-BE49-F238E27FC236}">
                <a16:creationId xmlns:a16="http://schemas.microsoft.com/office/drawing/2014/main" id="{1837138F-5CC9-483F-BDD3-C792C4B81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6" b="165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C858C6-1309-492D-9C4E-EBC834E9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Russian Revolution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7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C5C50-C93C-4D5A-93B0-BCC28142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The Second International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7D4C8-BCA3-457D-BA33-FDF840180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5" r="1" b="16479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2243D-F693-45EA-BC9F-BAC5056C5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International organization unifying various national sections of international socialism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Strongest section was German SPD, led by Karl </a:t>
            </a:r>
            <a:r>
              <a:rPr lang="en-US" sz="2000" dirty="0" err="1">
                <a:solidFill>
                  <a:srgbClr val="FFFFFF"/>
                </a:solidFill>
              </a:rPr>
              <a:t>Kautsky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Historically remembered for promulgating “orthodox Marxism,” reality is more complicated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Tried to work out “universal” program encompassing all sections</a:t>
            </a:r>
          </a:p>
        </p:txBody>
      </p:sp>
    </p:spTree>
    <p:extLst>
      <p:ext uri="{BB962C8B-B14F-4D97-AF65-F5344CB8AC3E}">
        <p14:creationId xmlns:p14="http://schemas.microsoft.com/office/powerpoint/2010/main" val="156389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CC37-E63F-487E-8782-70186FFD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RSDLP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13ADC-9686-46B7-9D00-148B10944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6" r="10268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6363E-0771-404B-825C-0F71E4001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Russian section of the Second International</a:t>
            </a:r>
          </a:p>
          <a:p>
            <a:r>
              <a:rPr lang="en-US" sz="2400" i="1" dirty="0"/>
              <a:t>All</a:t>
            </a:r>
            <a:r>
              <a:rPr lang="en-US" sz="2400" dirty="0"/>
              <a:t> agreed Russian working class would have to lead “bourgeois-democratic revolution”</a:t>
            </a:r>
          </a:p>
          <a:p>
            <a:r>
              <a:rPr lang="en-US" sz="2400" dirty="0"/>
              <a:t>Split into Bolshevik/Menshevik factions in 1903 over issues of organization and alliances with other classes</a:t>
            </a:r>
          </a:p>
        </p:txBody>
      </p:sp>
    </p:spTree>
    <p:extLst>
      <p:ext uri="{BB962C8B-B14F-4D97-AF65-F5344CB8AC3E}">
        <p14:creationId xmlns:p14="http://schemas.microsoft.com/office/powerpoint/2010/main" val="303290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D9FD-B527-48DC-91B2-F72A943F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Lenin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9D81-255C-4616-BFAC-6192FEA35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Workers should ally with peasants to press for “bourgeois-democratic” revolution</a:t>
            </a:r>
          </a:p>
          <a:p>
            <a:r>
              <a:rPr lang="en-US" sz="2000" dirty="0"/>
              <a:t>Transition to socialist phase would unfold on world terrain</a:t>
            </a:r>
          </a:p>
          <a:p>
            <a:r>
              <a:rPr lang="en-US" sz="2000" dirty="0"/>
              <a:t>Tsarist repression required disciplined cadre of professional revolutionaries</a:t>
            </a:r>
          </a:p>
          <a:p>
            <a:r>
              <a:rPr lang="en-US" sz="2000" dirty="0"/>
              <a:t>The state was the instrument of the ruling class (a dictatorship of the bourgeoisie)</a:t>
            </a:r>
          </a:p>
        </p:txBody>
      </p:sp>
      <p:pic>
        <p:nvPicPr>
          <p:cNvPr id="4" name="Picture 3" descr="A person wearing a suit and tie smiling and looking at the camera&#10;&#10;Description generated with very high confidence">
            <a:extLst>
              <a:ext uri="{FF2B5EF4-FFF2-40B4-BE49-F238E27FC236}">
                <a16:creationId xmlns:a16="http://schemas.microsoft.com/office/drawing/2014/main" id="{130B1FCE-EF4F-4979-912F-5A9DB7870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" r="10891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5618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E52F-545D-4451-A9BC-54B478A6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Trotsky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217A7-502D-454D-B8A5-ECCC8A76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Allied with the Menshevik faction until 1917</a:t>
            </a:r>
          </a:p>
          <a:p>
            <a:r>
              <a:rPr lang="en-US" sz="2400" dirty="0"/>
              <a:t>Opposed Lenin’s disciplined party of professional revolutionaries</a:t>
            </a:r>
          </a:p>
          <a:p>
            <a:r>
              <a:rPr lang="en-US" sz="2400" dirty="0"/>
              <a:t>Argued working class leadership of revolution would necessarily put the aims of socialism on the agenda</a:t>
            </a:r>
          </a:p>
          <a:p>
            <a:r>
              <a:rPr lang="en-US" sz="2400" dirty="0"/>
              <a:t>Believed Russia would skip bourgeois-democratic phase, but would become isolated without the aid of European socialist revolutions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BB41C-A0E5-4409-B3EF-68CEBB139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7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63864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944BE-41DD-44DA-8056-8B3E0413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Three: Revolution in Three Acts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57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38347-4406-4405-8E54-7D7DBB624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 One: Spontaneous Mass Movement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5766CF-57C9-48A3-AEB3-3E2F96E3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55614"/>
            <a:ext cx="6553545" cy="45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23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 in front of a crowd&#10;&#10;Description generated with very high confidence">
            <a:extLst>
              <a:ext uri="{FF2B5EF4-FFF2-40B4-BE49-F238E27FC236}">
                <a16:creationId xmlns:a16="http://schemas.microsoft.com/office/drawing/2014/main" id="{36AC0C96-F8F3-4718-84D8-DC465761D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2" r="14239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DB4A6-31FA-4C6F-B4EF-2063CD79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Bread Riots</a:t>
            </a:r>
          </a:p>
        </p:txBody>
      </p:sp>
    </p:spTree>
    <p:extLst>
      <p:ext uri="{BB962C8B-B14F-4D97-AF65-F5344CB8AC3E}">
        <p14:creationId xmlns:p14="http://schemas.microsoft.com/office/powerpoint/2010/main" val="3026531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7A5AE-3C1B-48A2-9A1A-D4BAA35B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Soldiers for Peace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C7F87-A740-4CFB-9326-7CBD0A2B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44" y="307731"/>
            <a:ext cx="6952412" cy="399763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52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6433E-0ADF-4DDC-A773-96FEB2F9F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6148" b="67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C6B4D-9D86-449B-81FD-1804AA15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Storming </a:t>
            </a:r>
            <a:r>
              <a:rPr lang="en-US" sz="6000" dirty="0" err="1">
                <a:solidFill>
                  <a:srgbClr val="FFFFFF"/>
                </a:solidFill>
              </a:rPr>
              <a:t>Tauride</a:t>
            </a:r>
            <a:r>
              <a:rPr lang="en-US" sz="6000" dirty="0">
                <a:solidFill>
                  <a:srgbClr val="FFFFFF"/>
                </a:solidFill>
              </a:rPr>
              <a:t> Palace</a:t>
            </a:r>
          </a:p>
        </p:txBody>
      </p:sp>
    </p:spTree>
    <p:extLst>
      <p:ext uri="{BB962C8B-B14F-4D97-AF65-F5344CB8AC3E}">
        <p14:creationId xmlns:p14="http://schemas.microsoft.com/office/powerpoint/2010/main" val="3719524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1793F-B192-4B3E-B961-DAB80D503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B1245-EA07-49E5-9D1C-956EA4EC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Tsar Abdicates the Throne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3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82BA-A197-4A7D-B128-1EB560C1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Part One: Tsarist Russia in the World System</a:t>
            </a:r>
          </a:p>
        </p:txBody>
      </p:sp>
    </p:spTree>
    <p:extLst>
      <p:ext uri="{BB962C8B-B14F-4D97-AF65-F5344CB8AC3E}">
        <p14:creationId xmlns:p14="http://schemas.microsoft.com/office/powerpoint/2010/main" val="108292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95EA0-79B7-4A00-9D1F-3120173C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 Two: </a:t>
            </a:r>
            <a:b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Dual Power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622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90C3F-122A-498B-BDFD-490683FB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Provisional Government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A0E0338-7036-4128-A534-3F823DBD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45" y="492573"/>
            <a:ext cx="442529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6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2FBC0-4931-4949-A4A4-1BE1990C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Petrograd Soviet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20F7ED-5B49-4706-B58C-A5C545B4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19" y="1504950"/>
            <a:ext cx="58197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19BA6-795C-4335-A299-5F691353C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Lenin’s April Theses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E756C-0743-4416-AAC0-CFE43E38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67" y="307731"/>
            <a:ext cx="6833567" cy="3997637"/>
          </a:xfrm>
          <a:prstGeom prst="rect">
            <a:avLst/>
          </a:prstGeom>
        </p:spPr>
      </p:pic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827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B8991-D858-48BC-AF3F-C5A1CE301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516DF-9BE8-472F-9114-DC217AEAF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July Days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23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5067-DF58-4DD6-BE03-5BFF1BD2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 Three: </a:t>
            </a:r>
            <a:b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to the Soviets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664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8E222-DD7A-44AC-A357-194345FF3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The Counter-Revolution Rears its Head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A5AC954-0169-441A-AA9B-405C675AE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680" y="492573"/>
            <a:ext cx="464582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35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E7B0E-2DE6-4677-AF83-CF77D18A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Soviets Repel the Attack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1CE4C3-F109-40FD-9F3E-B53B1B1F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327645"/>
            <a:ext cx="6553545" cy="421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84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E0D30-687D-4D2D-B9A8-191147C63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Bolsheviks Win the Soviets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7E451-6A81-4E80-B64D-E3A0B763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97" y="307731"/>
            <a:ext cx="6246307" cy="399763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298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55672-2811-4471-B6B8-D20D9838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of Dual Power: All Power to the Soviets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AEA784F-4A1B-4519-92DE-BE7D40FE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204766"/>
            <a:ext cx="6553545" cy="44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49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33C1C-30E9-4C12-801D-C584BEE1F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Russian Backwardness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97C0-0376-48B1-886D-B998D236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200" dirty="0"/>
              <a:t>Peter the Great and Catherine I expanded in Ottoman Empire and Eastern European territory in the eighteenth century</a:t>
            </a:r>
          </a:p>
          <a:p>
            <a:r>
              <a:rPr lang="en-US" sz="2200" dirty="0"/>
              <a:t>Serfdom basis of the economy well into the eighteenth century</a:t>
            </a:r>
          </a:p>
          <a:p>
            <a:r>
              <a:rPr lang="en-US" sz="2200" dirty="0"/>
              <a:t>Tremendous expenditures for expansion were not matched by revenues, borrowed on European markets to make up the difference</a:t>
            </a:r>
          </a:p>
          <a:p>
            <a:r>
              <a:rPr lang="en-US" sz="2200" dirty="0"/>
              <a:t>By World War One remained an absolutist monarchy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06AE5-DAB5-4971-B4BA-65DCCC75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04" b="10004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EAA1F-73B0-46A5-AD0F-2C6B172E6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10" b="-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7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AFD81-869C-4A3A-B5B9-92AAF26D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Epilogue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B9537FC-8A21-45A6-8400-D2A65FE990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04404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689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0FA23-5DA9-49A5-BC3E-714443A5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Russian Capitalist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D9B86-C644-4B56-B71D-62257E1DB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1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7CFBA-E524-4C2A-B505-DD5BBC233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Defeat in Crimean War (1853-6) spurred state-led capitalist development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More directly tied to military than in Europe</a:t>
            </a:r>
          </a:p>
        </p:txBody>
      </p:sp>
    </p:spTree>
    <p:extLst>
      <p:ext uri="{BB962C8B-B14F-4D97-AF65-F5344CB8AC3E}">
        <p14:creationId xmlns:p14="http://schemas.microsoft.com/office/powerpoint/2010/main" val="388108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C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674F8-7D96-4EF7-8B8F-13CA7BD4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Russian State Capitalism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CF32F-754F-4601-A07C-1F02F6ACC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0" r="1" b="1026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63AD4-5BFF-452F-B322-861726E7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11 out of 19 thousand miles of rail built between 1851 and 1894 were directly owned by the state</a:t>
            </a:r>
          </a:p>
          <a:p>
            <a:r>
              <a:rPr lang="en-US" sz="1700" dirty="0">
                <a:solidFill>
                  <a:srgbClr val="FFFFFF"/>
                </a:solidFill>
              </a:rPr>
              <a:t>Customs completely barred entry of English manufactures</a:t>
            </a:r>
          </a:p>
          <a:p>
            <a:r>
              <a:rPr lang="en-US" sz="1700" dirty="0">
                <a:solidFill>
                  <a:srgbClr val="FFFFFF"/>
                </a:solidFill>
              </a:rPr>
              <a:t>State development agenda with low taxable revenue opened possibilities for foreign finance capital</a:t>
            </a:r>
          </a:p>
          <a:p>
            <a:r>
              <a:rPr lang="en-US" sz="1700" dirty="0">
                <a:solidFill>
                  <a:srgbClr val="FFFFFF"/>
                </a:solidFill>
              </a:rPr>
              <a:t>Total production rose from 1.5 billion </a:t>
            </a:r>
            <a:r>
              <a:rPr lang="en-US" sz="1700" dirty="0" err="1">
                <a:solidFill>
                  <a:srgbClr val="FFFFFF"/>
                </a:solidFill>
              </a:rPr>
              <a:t>roubles</a:t>
            </a:r>
            <a:r>
              <a:rPr lang="en-US" sz="1700" dirty="0">
                <a:solidFill>
                  <a:srgbClr val="FFFFFF"/>
                </a:solidFill>
              </a:rPr>
              <a:t> in 1890 to between 2.5 and 3 billion in 1900</a:t>
            </a:r>
          </a:p>
          <a:p>
            <a:r>
              <a:rPr lang="en-US" sz="1700" dirty="0">
                <a:solidFill>
                  <a:srgbClr val="FFFFFF"/>
                </a:solidFill>
              </a:rPr>
              <a:t>Factory workers increased from 1.4 to 2.4 million, mostly former serfs</a:t>
            </a:r>
          </a:p>
        </p:txBody>
      </p:sp>
    </p:spTree>
    <p:extLst>
      <p:ext uri="{BB962C8B-B14F-4D97-AF65-F5344CB8AC3E}">
        <p14:creationId xmlns:p14="http://schemas.microsoft.com/office/powerpoint/2010/main" val="403309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7E50C-90D9-4B2D-9A19-E1B4DE0D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1905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D250D-1D99-4B29-970E-E299BC8F7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Strikes increased each year from 1901-1905</a:t>
            </a:r>
          </a:p>
          <a:p>
            <a:r>
              <a:rPr lang="en-US" sz="2400" dirty="0"/>
              <a:t>“Bloody Sunday” January 22, 1905</a:t>
            </a:r>
          </a:p>
          <a:p>
            <a:r>
              <a:rPr lang="en-US" sz="2400" dirty="0"/>
              <a:t>Soviet (workers’ council) formed in St. Petersburg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E8A6F-17F6-43CE-B6F2-B65257191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9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BFFD4-5389-46D6-B5F0-3A4A5A1DE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7" r="19190" b="3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6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518C-4260-4D2B-A8A9-7F125C888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Part Two: Bolshevik Theory and the Marxist Tradition</a:t>
            </a:r>
          </a:p>
        </p:txBody>
      </p:sp>
    </p:spTree>
    <p:extLst>
      <p:ext uri="{BB962C8B-B14F-4D97-AF65-F5344CB8AC3E}">
        <p14:creationId xmlns:p14="http://schemas.microsoft.com/office/powerpoint/2010/main" val="144088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A0D88-3A40-46D1-A8DA-03EC40DB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Marxism and the Enlightenment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942F8-0D5C-40E1-96F6-0201DF29F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Wrote </a:t>
            </a:r>
            <a:r>
              <a:rPr lang="en-US" sz="2400" i="1" dirty="0"/>
              <a:t>Communist Manifesto</a:t>
            </a:r>
            <a:r>
              <a:rPr lang="en-US" sz="2400" dirty="0"/>
              <a:t> in context of Revolutions of 1848</a:t>
            </a:r>
          </a:p>
          <a:p>
            <a:r>
              <a:rPr lang="en-US" sz="2400" dirty="0"/>
              <a:t>Sketched a “stage theory” of history, evolution of social forms: primitive communism, slave society, feudalism, capitalism, socialism, communism</a:t>
            </a:r>
          </a:p>
          <a:p>
            <a:r>
              <a:rPr lang="en-US" sz="2400" dirty="0"/>
              <a:t>Lesson of 1848- the European bourgeoisie was more afraid of radical revolution than aristocratic conservatism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D229A-EC1F-4CCB-8DB6-790FE211D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52" b="38087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7E16D-0E0F-46C3-B259-E7CE3DD3D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87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29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B3291-E2F8-466F-BD33-0626DB31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Marxism and Narodniki (Russian Populism)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04CF7-5413-4337-B6B3-1A2756E0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00" y="478232"/>
            <a:ext cx="2789902" cy="27899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AF2CA6C-2810-4084-AC32-CCD4C6AC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665744"/>
            <a:ext cx="3662730" cy="2637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46523-AF6C-4E0D-ADAD-49DAF7141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Freed serfs continued to peasant communal tradition, collective ownership and farming of the land</a:t>
            </a:r>
          </a:p>
          <a:p>
            <a:r>
              <a:rPr lang="en-US" sz="2400" dirty="0" err="1">
                <a:solidFill>
                  <a:srgbClr val="FFFFFF"/>
                </a:solidFill>
              </a:rPr>
              <a:t>Narodniks</a:t>
            </a:r>
            <a:r>
              <a:rPr lang="en-US" sz="2400" dirty="0">
                <a:solidFill>
                  <a:srgbClr val="FFFFFF"/>
                </a:solidFill>
              </a:rPr>
              <a:t> argued </a:t>
            </a:r>
            <a:r>
              <a:rPr lang="en-US" sz="2400" i="1" dirty="0" err="1">
                <a:solidFill>
                  <a:srgbClr val="FFFFFF"/>
                </a:solidFill>
              </a:rPr>
              <a:t>Obshchina</a:t>
            </a:r>
            <a:r>
              <a:rPr lang="en-US" sz="2400" i="1" dirty="0">
                <a:solidFill>
                  <a:srgbClr val="FFFFFF"/>
                </a:solidFill>
              </a:rPr>
              <a:t>/Mir</a:t>
            </a:r>
            <a:r>
              <a:rPr lang="en-US" sz="2400" dirty="0">
                <a:solidFill>
                  <a:srgbClr val="FFFFFF"/>
                </a:solidFill>
              </a:rPr>
              <a:t> bypassed capitalist development in Russia, skipping directly to socialism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In letter to Vera </a:t>
            </a:r>
            <a:r>
              <a:rPr lang="en-US" sz="2400" dirty="0" err="1">
                <a:solidFill>
                  <a:srgbClr val="FFFFFF"/>
                </a:solidFill>
              </a:rPr>
              <a:t>Zasulich</a:t>
            </a:r>
            <a:r>
              <a:rPr lang="en-US" sz="2400" dirty="0">
                <a:solidFill>
                  <a:srgbClr val="FFFFFF"/>
                </a:solidFill>
              </a:rPr>
              <a:t>, Marx kind of agreed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256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568</Words>
  <Application>Microsoft Office PowerPoint</Application>
  <PresentationFormat>Widescreen</PresentationFormat>
  <Paragraphs>68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Russian Revolution</vt:lpstr>
      <vt:lpstr>Part One: Tsarist Russia in the World System</vt:lpstr>
      <vt:lpstr>Russian Backwardness</vt:lpstr>
      <vt:lpstr>Russian Capitalist Development</vt:lpstr>
      <vt:lpstr>Russian State Capitalism</vt:lpstr>
      <vt:lpstr>1905</vt:lpstr>
      <vt:lpstr>Part Two: Bolshevik Theory and the Marxist Tradition</vt:lpstr>
      <vt:lpstr>Marxism and the Enlightenment</vt:lpstr>
      <vt:lpstr>Marxism and Narodniki (Russian Populism)</vt:lpstr>
      <vt:lpstr>The Second International</vt:lpstr>
      <vt:lpstr>RSDLP</vt:lpstr>
      <vt:lpstr>Lenin</vt:lpstr>
      <vt:lpstr>Trotsky</vt:lpstr>
      <vt:lpstr>Part Three: Revolution in Three Acts</vt:lpstr>
      <vt:lpstr>Act One: Spontaneous Mass Movement</vt:lpstr>
      <vt:lpstr>Bread Riots</vt:lpstr>
      <vt:lpstr>Soldiers for Peace </vt:lpstr>
      <vt:lpstr>Storming Tauride Palace</vt:lpstr>
      <vt:lpstr>Tsar Abdicates the Throne</vt:lpstr>
      <vt:lpstr>Act Two:  Dual Power </vt:lpstr>
      <vt:lpstr>Provisional Government</vt:lpstr>
      <vt:lpstr>Petrograd Soviet</vt:lpstr>
      <vt:lpstr>Lenin’s April Theses</vt:lpstr>
      <vt:lpstr>July Days</vt:lpstr>
      <vt:lpstr>Act Three:  Power to the Soviets</vt:lpstr>
      <vt:lpstr>The Counter-Revolution Rears its Head</vt:lpstr>
      <vt:lpstr>Soviets Repel the Attack</vt:lpstr>
      <vt:lpstr>Bolsheviks Win the Soviets</vt:lpstr>
      <vt:lpstr>End of Dual Power: All Power to the Soviets</vt:lpstr>
      <vt:lpstr>Epilogue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Russian Revolution</dc:title>
  <dc:creator>Cody Stephens</dc:creator>
  <cp:lastModifiedBy>Cody Stephens</cp:lastModifiedBy>
  <cp:revision>73</cp:revision>
  <dcterms:created xsi:type="dcterms:W3CDTF">2018-08-20T14:04:08Z</dcterms:created>
  <dcterms:modified xsi:type="dcterms:W3CDTF">2018-08-22T15:49:58Z</dcterms:modified>
</cp:coreProperties>
</file>